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84975" cy="9906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198334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33140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413782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414138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99620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152109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33705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209936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77901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244217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34B6E65-0FE7-4997-B07B-B2AF59311EA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264012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34B6E65-0FE7-4997-B07B-B2AF59311EA5}" type="datetimeFigureOut">
              <a:rPr kumimoji="1" lang="ja-JP" altLang="en-US" smtClean="0"/>
              <a:t>2020/4/20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220187-71D0-411B-B7C5-440D74AFF996}" type="slidenum">
              <a:rPr kumimoji="1" lang="ja-JP" altLang="en-US" smtClean="0"/>
              <a:t>‹#›</a:t>
            </a:fld>
            <a:endParaRPr kumimoji="1" lang="ja-JP" altLang="en-US"/>
          </a:p>
        </p:txBody>
      </p:sp>
    </p:spTree>
    <p:extLst>
      <p:ext uri="{BB962C8B-B14F-4D97-AF65-F5344CB8AC3E}">
        <p14:creationId xmlns:p14="http://schemas.microsoft.com/office/powerpoint/2010/main" val="3998998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59000" r="-59000"/>
          </a:stretch>
        </a:blipFill>
        <a:effectLst/>
      </p:bgPr>
    </p:bg>
    <p:spTree>
      <p:nvGrpSpPr>
        <p:cNvPr id="1" name=""/>
        <p:cNvGrpSpPr/>
        <p:nvPr/>
      </p:nvGrpSpPr>
      <p:grpSpPr>
        <a:xfrm>
          <a:off x="0" y="0"/>
          <a:ext cx="0" cy="0"/>
          <a:chOff x="0" y="0"/>
          <a:chExt cx="0" cy="0"/>
        </a:xfrm>
      </p:grpSpPr>
      <p:sp>
        <p:nvSpPr>
          <p:cNvPr id="6" name="角丸四角形 5"/>
          <p:cNvSpPr/>
          <p:nvPr/>
        </p:nvSpPr>
        <p:spPr>
          <a:xfrm>
            <a:off x="174347" y="161926"/>
            <a:ext cx="6531254" cy="674640"/>
          </a:xfrm>
          <a:prstGeom prst="roundRect">
            <a:avLst/>
          </a:prstGeom>
          <a:solidFill>
            <a:schemeClr val="accent4">
              <a:lumMod val="60000"/>
              <a:lumOff val="40000"/>
            </a:schemeClr>
          </a:solidFill>
          <a:effectLst>
            <a:glow rad="101600">
              <a:schemeClr val="accent4">
                <a:satMod val="175000"/>
                <a:alpha val="40000"/>
              </a:schemeClr>
            </a:glow>
          </a:effectLst>
        </p:spPr>
        <p:style>
          <a:lnRef idx="3">
            <a:schemeClr val="lt1"/>
          </a:lnRef>
          <a:fillRef idx="1">
            <a:schemeClr val="accent6"/>
          </a:fillRef>
          <a:effectRef idx="1">
            <a:schemeClr val="accent6"/>
          </a:effectRef>
          <a:fontRef idx="minor">
            <a:schemeClr val="lt1"/>
          </a:fontRef>
        </p:style>
        <p:txBody>
          <a:bodyPr rtlCol="0" anchor="ctr" anchorCtr="1"/>
          <a:lstStyle/>
          <a:p>
            <a:pPr algn="ctr"/>
            <a:r>
              <a:rPr kumimoji="1" lang="ja-JP" altLang="en-US" sz="1300" dirty="0" smtClean="0">
                <a:solidFill>
                  <a:schemeClr val="tx1"/>
                </a:solidFill>
                <a:latin typeface="UD デジタル 教科書体 N-B" panose="02020700000000000000" pitchFamily="17" charset="-128"/>
                <a:ea typeface="UD デジタル 教科書体 N-B" panose="02020700000000000000" pitchFamily="17" charset="-128"/>
              </a:rPr>
              <a:t>新型コロナウイルス感染症への対応</a:t>
            </a:r>
            <a:r>
              <a:rPr kumimoji="1" lang="ja-JP" altLang="en-US" sz="1300" smtClean="0">
                <a:solidFill>
                  <a:schemeClr val="tx1"/>
                </a:solidFill>
                <a:latin typeface="UD デジタル 教科書体 N-B" panose="02020700000000000000" pitchFamily="17" charset="-128"/>
                <a:ea typeface="UD デジタル 教科書体 N-B" panose="02020700000000000000" pitchFamily="17" charset="-128"/>
              </a:rPr>
              <a:t>にあたる</a:t>
            </a:r>
            <a:endParaRPr kumimoji="1" lang="en-US" altLang="ja-JP" sz="13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医療従事者</a:t>
            </a:r>
            <a:r>
              <a:rPr kumimoji="1"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及び</a:t>
            </a:r>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支援者の皆さまへ</a:t>
            </a:r>
            <a:endPar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角丸四角形 8"/>
          <p:cNvSpPr/>
          <p:nvPr/>
        </p:nvSpPr>
        <p:spPr>
          <a:xfrm>
            <a:off x="83820" y="933450"/>
            <a:ext cx="6652260" cy="1436673"/>
          </a:xfrm>
          <a:prstGeom prst="roundRect">
            <a:avLst>
              <a:gd name="adj" fmla="val 7286"/>
            </a:avLst>
          </a:prstGeom>
          <a:solidFill>
            <a:srgbClr val="FFFFFF">
              <a:alpha val="6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新型コロナウイルス感染症への対応に最前線でご尽力いただき、ありがとうございます。</a:t>
            </a:r>
            <a:endParaRPr kumimoji="1" lang="en-US" altLang="ja-JP" sz="1100" dirty="0" smtClean="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これまでに経験したことのないストレスの中で業務に従事しておられる皆さまには、心身ともに大きな負担がかかっていることと思います。</a:t>
            </a:r>
            <a:endParaRPr kumimoji="1" lang="en-US" altLang="ja-JP" sz="1100" dirty="0" smtClean="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このような状況下では、職種や経験年数を問わず、こころや身体に様々な変化があらわれます。</a:t>
            </a:r>
            <a:endParaRPr kumimoji="1" lang="en-US" altLang="ja-JP" sz="1100" dirty="0" smtClean="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これらは正常な反応ですが、適切なサポートがなされずに</a:t>
            </a:r>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一人</a:t>
            </a:r>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で抱え込んでしまうと、さらなる心身の不調が引き起こされたり、業務を続けることが難しくなったりします。</a:t>
            </a:r>
            <a:endParaRPr kumimoji="1" lang="en-US" altLang="ja-JP" sz="1100" dirty="0" smtClean="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　心身</a:t>
            </a:r>
            <a:r>
              <a:rPr kumimoji="1" lang="ja-JP" altLang="en-US" sz="1100" dirty="0" smtClean="0">
                <a:solidFill>
                  <a:schemeClr val="tx1"/>
                </a:solidFill>
                <a:latin typeface="UD デジタル 教科書体 N-R" panose="02020400000000000000" pitchFamily="17" charset="-128"/>
                <a:ea typeface="UD デジタル 教科書体 N-R" panose="02020400000000000000" pitchFamily="17" charset="-128"/>
              </a:rPr>
              <a:t>の健康を保って業務を続けるにあたり、以下のポイントを参考にしていただければ幸いです。</a:t>
            </a:r>
            <a:endParaRPr kumimoji="1" lang="en-US" altLang="ja-JP" sz="1100" dirty="0" smtClean="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6" name="テキスト ボックス 15"/>
          <p:cNvSpPr txBox="1"/>
          <p:nvPr/>
        </p:nvSpPr>
        <p:spPr>
          <a:xfrm>
            <a:off x="1214355" y="9139492"/>
            <a:ext cx="4751936" cy="600164"/>
          </a:xfrm>
          <a:prstGeom prst="rect">
            <a:avLst/>
          </a:prstGeom>
          <a:noFill/>
        </p:spPr>
        <p:txBody>
          <a:bodyPr wrap="square" rtlCol="0">
            <a:spAutoFit/>
          </a:bodyPr>
          <a:lstStyle/>
          <a:p>
            <a:r>
              <a:rPr kumimoji="1" lang="ja-JP" altLang="en-US" sz="1100" dirty="0" smtClean="0">
                <a:latin typeface="UD デジタル 教科書体 NP-B" panose="02020700000000000000" pitchFamily="18" charset="-128"/>
                <a:ea typeface="UD デジタル 教科書体 NP-B" panose="02020700000000000000" pitchFamily="18" charset="-128"/>
              </a:rPr>
              <a:t>こころのケアについての情報はホームページにも掲載しています。</a:t>
            </a:r>
            <a:endParaRPr kumimoji="1" lang="en-US" altLang="ja-JP" sz="1100" dirty="0">
              <a:latin typeface="UD デジタル 教科書体 NP-B" panose="02020700000000000000" pitchFamily="18" charset="-128"/>
              <a:ea typeface="UD デジタル 教科書体 NP-B" panose="02020700000000000000" pitchFamily="18" charset="-128"/>
            </a:endParaRPr>
          </a:p>
          <a:p>
            <a:r>
              <a:rPr kumimoji="1" lang="ja-JP" altLang="en-US" sz="1100" b="1" dirty="0" smtClean="0">
                <a:latin typeface="UD デジタル 教科書体 NP-B" panose="02020700000000000000" pitchFamily="18" charset="-128"/>
                <a:ea typeface="UD デジタル 教科書体 NP-B" panose="02020700000000000000" pitchFamily="18" charset="-128"/>
              </a:rPr>
              <a:t>大阪府こころの健康総合センターのホームページ「こころのオアシス」</a:t>
            </a:r>
            <a:endParaRPr kumimoji="1" lang="en-US" altLang="ja-JP" sz="1100" b="1" dirty="0">
              <a:latin typeface="UD デジタル 教科書体 NP-B" panose="02020700000000000000" pitchFamily="18" charset="-128"/>
              <a:ea typeface="UD デジタル 教科書体 NP-B" panose="02020700000000000000" pitchFamily="18" charset="-128"/>
            </a:endParaRPr>
          </a:p>
          <a:p>
            <a:r>
              <a:rPr kumimoji="1" lang="ja-JP" altLang="en-US" sz="1100" b="1" dirty="0">
                <a:latin typeface="UD デジタル 教科書体 NP-B" panose="02020700000000000000" pitchFamily="18" charset="-128"/>
                <a:ea typeface="UD デジタル 教科書体 NP-B" panose="02020700000000000000" pitchFamily="18" charset="-128"/>
              </a:rPr>
              <a:t>　</a:t>
            </a:r>
            <a:r>
              <a:rPr kumimoji="1" lang="ja-JP" altLang="en-US" sz="1100" b="1" dirty="0" smtClean="0">
                <a:latin typeface="UD デジタル 教科書体 NP-B" panose="02020700000000000000" pitchFamily="18" charset="-128"/>
                <a:ea typeface="UD デジタル 教科書体 NP-B" panose="02020700000000000000" pitchFamily="18" charset="-128"/>
              </a:rPr>
              <a:t>　　　　　　　　　　　　　　　　　　</a:t>
            </a:r>
            <a:r>
              <a:rPr kumimoji="1" lang="en-US" altLang="ja-JP" sz="1100" b="1" dirty="0" smtClean="0">
                <a:latin typeface="UD デジタル 教科書体 NP-B" panose="02020700000000000000" pitchFamily="18" charset="-128"/>
                <a:ea typeface="UD デジタル 教科書体 NP-B" panose="02020700000000000000" pitchFamily="18" charset="-128"/>
              </a:rPr>
              <a:t>http</a:t>
            </a:r>
            <a:r>
              <a:rPr kumimoji="1" lang="en-US" altLang="ja-JP" sz="1100" b="1" dirty="0">
                <a:latin typeface="UD デジタル 教科書体 NP-B" panose="02020700000000000000" pitchFamily="18" charset="-128"/>
                <a:ea typeface="UD デジタル 教科書体 NP-B" panose="02020700000000000000" pitchFamily="18" charset="-128"/>
              </a:rPr>
              <a:t>://kokoro-osaka.jp/</a:t>
            </a:r>
            <a:endParaRPr kumimoji="1" lang="ja-JP" altLang="en-US" sz="1100" b="1" dirty="0">
              <a:latin typeface="UD デジタル 教科書体 NP-B" panose="02020700000000000000" pitchFamily="18" charset="-128"/>
              <a:ea typeface="UD デジタル 教科書体 NP-B" panose="02020700000000000000" pitchFamily="18"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650" y="9078752"/>
            <a:ext cx="634283" cy="634283"/>
          </a:xfrm>
          <a:prstGeom prst="rect">
            <a:avLst/>
          </a:prstGeom>
        </p:spPr>
      </p:pic>
      <p:sp>
        <p:nvSpPr>
          <p:cNvPr id="21" name="角丸四角形 20"/>
          <p:cNvSpPr/>
          <p:nvPr/>
        </p:nvSpPr>
        <p:spPr>
          <a:xfrm>
            <a:off x="83820" y="2389440"/>
            <a:ext cx="6694103" cy="6271270"/>
          </a:xfrm>
          <a:prstGeom prst="roundRect">
            <a:avLst>
              <a:gd name="adj" fmla="val 4575"/>
            </a:avLst>
          </a:prstGeom>
          <a:solidFill>
            <a:srgbClr val="FFFFFF">
              <a:alpha val="6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smtClean="0">
              <a:solidFill>
                <a:schemeClr val="accent5">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32" name="テキスト ボックス 31"/>
          <p:cNvSpPr txBox="1"/>
          <p:nvPr/>
        </p:nvSpPr>
        <p:spPr>
          <a:xfrm>
            <a:off x="313728" y="9693985"/>
            <a:ext cx="6413424" cy="200055"/>
          </a:xfrm>
          <a:prstGeom prst="rect">
            <a:avLst/>
          </a:prstGeom>
          <a:noFill/>
        </p:spPr>
        <p:txBody>
          <a:bodyPr wrap="square" rtlCol="0">
            <a:spAutoFit/>
          </a:bodyPr>
          <a:lstStyle/>
          <a:p>
            <a:r>
              <a:rPr kumimoji="1" lang="ja-JP" altLang="en-US" sz="700" dirty="0" smtClean="0">
                <a:latin typeface="+mn-ea"/>
              </a:rPr>
              <a:t>このリーフレットは、愛知県精神保健福祉センター・茨城県精神保健福祉センター作成を参考に作成しています。</a:t>
            </a:r>
            <a:endParaRPr kumimoji="1" lang="ja-JP" altLang="en-US" sz="700" b="1" dirty="0">
              <a:latin typeface="+mn-ea"/>
            </a:endParaRPr>
          </a:p>
        </p:txBody>
      </p:sp>
      <p:sp>
        <p:nvSpPr>
          <p:cNvPr id="2" name="角丸四角形 1"/>
          <p:cNvSpPr/>
          <p:nvPr/>
        </p:nvSpPr>
        <p:spPr>
          <a:xfrm>
            <a:off x="3719699" y="2506094"/>
            <a:ext cx="2985902" cy="1988978"/>
          </a:xfrm>
          <a:prstGeom prst="roundRect">
            <a:avLst>
              <a:gd name="adj" fmla="val 14604"/>
            </a:avLst>
          </a:prstGeom>
          <a:solidFill>
            <a:schemeClr val="accent4">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smtClean="0">
                <a:solidFill>
                  <a:schemeClr val="tx1"/>
                </a:solidFill>
                <a:latin typeface="UD デジタル 教科書体 N-B" panose="02020700000000000000" pitchFamily="17" charset="-128"/>
                <a:ea typeface="UD デジタル 教科書体 N-B" panose="02020700000000000000" pitchFamily="17" charset="-128"/>
              </a:rPr>
              <a:t>こころの疲れの「注意サイン」の一例</a:t>
            </a:r>
            <a:endPar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3" name="角丸四角形 32"/>
          <p:cNvSpPr/>
          <p:nvPr/>
        </p:nvSpPr>
        <p:spPr>
          <a:xfrm>
            <a:off x="3861238" y="2781300"/>
            <a:ext cx="2729328" cy="1662151"/>
          </a:xfrm>
          <a:prstGeom prst="roundRect">
            <a:avLst/>
          </a:prstGeom>
          <a:solidFill>
            <a:schemeClr val="bg1"/>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気分が落ち込む</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物事に集中できない</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眠れない</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イライラする</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腹が立つ</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何をしても面白くない</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ミスや物忘れが増える</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自分の責任だと考えてしまう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p:txBody>
      </p:sp>
      <p:sp>
        <p:nvSpPr>
          <p:cNvPr id="34" name="角丸四角形 33"/>
          <p:cNvSpPr/>
          <p:nvPr/>
        </p:nvSpPr>
        <p:spPr>
          <a:xfrm>
            <a:off x="164601" y="2519835"/>
            <a:ext cx="3568350" cy="1975237"/>
          </a:xfrm>
          <a:prstGeom prst="roundRect">
            <a:avLst>
              <a:gd name="adj" fmla="val 9789"/>
            </a:avLst>
          </a:prstGeom>
          <a:solidFill>
            <a:schemeClr val="accent4">
              <a:lumMod val="20000"/>
              <a:lumOff val="8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smtClean="0">
                <a:solidFill>
                  <a:schemeClr val="tx1"/>
                </a:solidFill>
                <a:latin typeface="UD デジタル 教科書体 N-B" panose="02020700000000000000" pitchFamily="17" charset="-128"/>
                <a:ea typeface="UD デジタル 教科書体 N-B" panose="02020700000000000000" pitchFamily="17" charset="-128"/>
              </a:rPr>
              <a:t>新型コロナウイルス感染症の対応者</a:t>
            </a:r>
            <a:endParaRPr kumimoji="1" lang="en-US" altLang="ja-JP" sz="1200" b="1" dirty="0" smtClean="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1200" b="1" dirty="0" smtClean="0">
                <a:solidFill>
                  <a:schemeClr val="tx1"/>
                </a:solidFill>
                <a:latin typeface="UD デジタル 教科書体 N-B" panose="02020700000000000000" pitchFamily="17" charset="-128"/>
                <a:ea typeface="UD デジタル 教科書体 N-B" panose="02020700000000000000" pitchFamily="17" charset="-128"/>
              </a:rPr>
              <a:t>特有のストレス</a:t>
            </a:r>
            <a:endPar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5" name="角丸四角形 34"/>
          <p:cNvSpPr/>
          <p:nvPr/>
        </p:nvSpPr>
        <p:spPr>
          <a:xfrm>
            <a:off x="174347" y="2968689"/>
            <a:ext cx="3518848" cy="1464685"/>
          </a:xfrm>
          <a:prstGeom prst="roundRect">
            <a:avLst>
              <a:gd name="adj" fmla="val 9429"/>
            </a:avLst>
          </a:prstGeom>
          <a:solidFill>
            <a:schemeClr val="bg1"/>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「自分が感染したらどうしよ</a:t>
            </a:r>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う</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a:t>
            </a:r>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周囲に</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　 </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感染させてしまうかも」という不安</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活動への緊張感や不全感</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孤立感や見放された感覚</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周囲の誤った知識や偏見による心ない言葉</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　 </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や扱い</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過度の情報量</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p:txBody>
      </p:sp>
      <p:sp>
        <p:nvSpPr>
          <p:cNvPr id="3" name="正方形/長方形 2"/>
          <p:cNvSpPr/>
          <p:nvPr/>
        </p:nvSpPr>
        <p:spPr>
          <a:xfrm>
            <a:off x="589857" y="4564134"/>
            <a:ext cx="5666163" cy="503583"/>
          </a:xfrm>
          <a:prstGeom prst="rect">
            <a:avLst/>
          </a:prstGeom>
          <a:effectLst>
            <a:glow rad="1016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ストレスの多い状況が続いて、注意サインが現れたら、</a:t>
            </a:r>
            <a:endParaRPr kumimoji="1" lang="en-US" altLang="ja-JP" sz="14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できるだけ早くストレスの軽減に取り組みましょう</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6" name="角丸四角形 35"/>
          <p:cNvSpPr/>
          <p:nvPr/>
        </p:nvSpPr>
        <p:spPr>
          <a:xfrm>
            <a:off x="174347" y="5125133"/>
            <a:ext cx="6531254" cy="2066241"/>
          </a:xfrm>
          <a:prstGeom prst="roundRect">
            <a:avLst>
              <a:gd name="adj" fmla="val 9789"/>
            </a:avLst>
          </a:prstGeom>
          <a:solidFill>
            <a:schemeClr val="accent6">
              <a:lumMod val="40000"/>
              <a:lumOff val="60000"/>
            </a:schemeClr>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おすすめの対処法</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7" name="角丸四角形 36"/>
          <p:cNvSpPr/>
          <p:nvPr/>
        </p:nvSpPr>
        <p:spPr>
          <a:xfrm>
            <a:off x="270424" y="5427049"/>
            <a:ext cx="6391873" cy="1659551"/>
          </a:xfrm>
          <a:prstGeom prst="roundRect">
            <a:avLst>
              <a:gd name="adj" fmla="val 9429"/>
            </a:avLst>
          </a:prstGeom>
          <a:solidFill>
            <a:schemeClr val="bg1"/>
          </a:solidFill>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Ins="36000" rtlCol="0" anchor="ctr" anchorCtr="0"/>
          <a:lstStyle/>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a:t>
            </a:r>
            <a:r>
              <a:rPr kumimoji="1" lang="ja-JP" altLang="en-US" sz="1200" u="sng" dirty="0" smtClean="0">
                <a:solidFill>
                  <a:srgbClr val="000099"/>
                </a:solidFill>
                <a:latin typeface="UD デジタル 教科書体 N-B" panose="02020700000000000000" pitchFamily="17" charset="-128"/>
                <a:ea typeface="UD デジタル 教科書体 N-B" panose="02020700000000000000" pitchFamily="17" charset="-128"/>
              </a:rPr>
              <a:t>無理せずに休養を取りましょう（最も大事なことです！）</a:t>
            </a:r>
            <a:endParaRPr kumimoji="1" lang="en-US" altLang="ja-JP" sz="1200" u="sng"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正確な情報を共有しましょう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業務の合間に安全な場所で</a:t>
            </a:r>
            <a:r>
              <a:rPr kumimoji="1" lang="ja-JP" altLang="en-US" sz="1200" spc="-100" dirty="0" smtClean="0">
                <a:solidFill>
                  <a:srgbClr val="000099"/>
                </a:solidFill>
                <a:latin typeface="UD デジタル 教科書体 N-B" panose="02020700000000000000" pitchFamily="17" charset="-128"/>
                <a:ea typeface="UD デジタル 教科書体 N-B" panose="02020700000000000000" pitchFamily="17" charset="-128"/>
              </a:rPr>
              <a:t>、</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息抜きや気分転換をしましょう（身体を動かしましょう）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悩みや不安を一人で抱え込まずに、信頼できる人（家族や友人など）に話を聞いて</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a:solidFill>
                  <a:srgbClr val="000099"/>
                </a:solidFill>
                <a:latin typeface="UD デジタル 教科書体 N-B" panose="02020700000000000000" pitchFamily="17" charset="-128"/>
                <a:ea typeface="UD デジタル 教科書体 N-B" panose="02020700000000000000" pitchFamily="17" charset="-128"/>
              </a:rPr>
              <a:t>　</a:t>
            </a: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もらいましょう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仲間と互いに自分の体験を話し合い、共有しましょう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直接支援はできるだけ複数体制で行うようにしましょう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 困難な仕事に向き合う自分や職務に誇りを持ち、仲間とサポートし合いましょう</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p:txBody>
      </p:sp>
      <p:sp>
        <p:nvSpPr>
          <p:cNvPr id="38" name="角丸四角形 37"/>
          <p:cNvSpPr/>
          <p:nvPr/>
        </p:nvSpPr>
        <p:spPr>
          <a:xfrm>
            <a:off x="270424" y="7223865"/>
            <a:ext cx="6391874" cy="1420937"/>
          </a:xfrm>
          <a:prstGeom prst="roundRect">
            <a:avLst>
              <a:gd name="adj" fmla="val 9429"/>
            </a:avLst>
          </a:prstGeom>
          <a:solidFill>
            <a:schemeClr val="accent1">
              <a:lumMod val="60000"/>
              <a:lumOff val="40000"/>
            </a:schemeClr>
          </a:solidFill>
          <a:ln>
            <a:solidFill>
              <a:srgbClr val="00B0F0"/>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kumimoji="1" lang="ja-JP" altLang="en-US" sz="1200" dirty="0" smtClean="0">
                <a:solidFill>
                  <a:schemeClr val="tx1"/>
                </a:solidFill>
                <a:latin typeface="UD デジタル 教科書体 N-B" panose="02020700000000000000" pitchFamily="17" charset="-128"/>
                <a:ea typeface="UD デジタル 教科書体 N-B" panose="02020700000000000000" pitchFamily="17" charset="-128"/>
              </a:rPr>
              <a:t>外部の相談機関でも相談ができます</a:t>
            </a:r>
            <a:endParaRPr kumimoji="1" lang="en-US" altLang="ja-JP" sz="1200" dirty="0" smtClean="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en-US" altLang="ja-JP" sz="1200" dirty="0" smtClean="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en-US" altLang="ja-JP" sz="12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dirty="0" smtClean="0">
                <a:solidFill>
                  <a:schemeClr val="tx1"/>
                </a:solidFill>
                <a:latin typeface="UD デジタル 教科書体 N-B" panose="02020700000000000000" pitchFamily="17" charset="-128"/>
                <a:ea typeface="UD デジタル 教科書体 N-B" panose="02020700000000000000" pitchFamily="17" charset="-128"/>
              </a:rPr>
              <a:t>　午前</a:t>
            </a:r>
            <a:r>
              <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rPr>
              <a:t>9</a:t>
            </a:r>
            <a:r>
              <a:rPr kumimoji="1" lang="ja-JP" altLang="en-US" sz="1050" dirty="0" smtClean="0">
                <a:solidFill>
                  <a:schemeClr val="tx1"/>
                </a:solidFill>
                <a:latin typeface="UD デジタル 教科書体 N-B" panose="02020700000000000000" pitchFamily="17" charset="-128"/>
                <a:ea typeface="UD デジタル 教科書体 N-B" panose="02020700000000000000" pitchFamily="17" charset="-128"/>
              </a:rPr>
              <a:t>時</a:t>
            </a:r>
            <a:r>
              <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rPr>
              <a:t>30</a:t>
            </a:r>
            <a:r>
              <a:rPr kumimoji="1" lang="ja-JP" altLang="en-US" sz="1050" dirty="0" smtClean="0">
                <a:solidFill>
                  <a:schemeClr val="tx1"/>
                </a:solidFill>
                <a:latin typeface="UD デジタル 教科書体 N-B" panose="02020700000000000000" pitchFamily="17" charset="-128"/>
                <a:ea typeface="UD デジタル 教科書体 N-B" panose="02020700000000000000" pitchFamily="17" charset="-128"/>
              </a:rPr>
              <a:t>分～午後</a:t>
            </a:r>
            <a:r>
              <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050" dirty="0" smtClean="0">
                <a:solidFill>
                  <a:schemeClr val="tx1"/>
                </a:solidFill>
                <a:latin typeface="UD デジタル 教科書体 N-B" panose="02020700000000000000" pitchFamily="17" charset="-128"/>
                <a:ea typeface="UD デジタル 教科書体 N-B" panose="02020700000000000000" pitchFamily="17" charset="-128"/>
              </a:rPr>
              <a:t>時　（土・日・祝日を除きます）</a:t>
            </a:r>
            <a:endPar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dirty="0" smtClean="0">
                <a:solidFill>
                  <a:schemeClr val="tx1"/>
                </a:solidFill>
                <a:latin typeface="UD デジタル 教科書体 N-B" panose="02020700000000000000" pitchFamily="17" charset="-128"/>
                <a:ea typeface="UD デジタル 教科書体 N-B" panose="02020700000000000000" pitchFamily="17" charset="-128"/>
              </a:rPr>
              <a:t>　匿名での相談が可能です。また、秘密は守られます。</a:t>
            </a:r>
            <a:endParaRPr kumimoji="1" lang="en-US" altLang="ja-JP" sz="105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9" name="角丸四角形 38"/>
          <p:cNvSpPr/>
          <p:nvPr/>
        </p:nvSpPr>
        <p:spPr>
          <a:xfrm>
            <a:off x="1047751" y="7516896"/>
            <a:ext cx="4975690" cy="646864"/>
          </a:xfrm>
          <a:prstGeom prst="roundRect">
            <a:avLst>
              <a:gd name="adj" fmla="val 9429"/>
            </a:avLst>
          </a:prstGeom>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t"/>
          <a:lstStyle/>
          <a:p>
            <a:pPr algn="ctr"/>
            <a:r>
              <a:rPr kumimoji="1" lang="ja-JP" altLang="en-US" sz="1200" dirty="0" smtClean="0">
                <a:solidFill>
                  <a:srgbClr val="000099"/>
                </a:solidFill>
                <a:latin typeface="UD デジタル 教科書体 N-B" panose="02020700000000000000" pitchFamily="17" charset="-128"/>
                <a:ea typeface="UD デジタル 教科書体 N-B" panose="02020700000000000000" pitchFamily="17" charset="-128"/>
              </a:rPr>
              <a:t>大阪府こころの健康総合センター（相談支援・依存症対策課）</a:t>
            </a:r>
            <a:endParaRPr kumimoji="1" lang="en-US" altLang="ja-JP" sz="1200" dirty="0" smtClean="0">
              <a:solidFill>
                <a:srgbClr val="000099"/>
              </a:solidFill>
              <a:latin typeface="UD デジタル 教科書体 N-B" panose="02020700000000000000" pitchFamily="17" charset="-128"/>
              <a:ea typeface="UD デジタル 教科書体 N-B" panose="02020700000000000000" pitchFamily="17" charset="-128"/>
            </a:endParaRPr>
          </a:p>
          <a:p>
            <a:pPr algn="ctr"/>
            <a:endParaRPr kumimoji="1" lang="en-US" altLang="ja-JP" sz="600" dirty="0" smtClean="0">
              <a:solidFill>
                <a:srgbClr val="000099"/>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０６－６６９１－２８１８（直通</a:t>
            </a:r>
            <a:r>
              <a:rPr kumimoji="1"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a:t>
            </a:r>
            <a:endParaRPr kumimoji="1" lang="en-US" altLang="ja-JP" sz="20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1271506" y="8674668"/>
            <a:ext cx="4416595" cy="430887"/>
          </a:xfrm>
          <a:prstGeom prst="rect">
            <a:avLst/>
          </a:prstGeom>
          <a:noFill/>
        </p:spPr>
        <p:txBody>
          <a:bodyPr wrap="none" lIns="91440" tIns="45720" rIns="91440" bIns="45720">
            <a:spAutoFit/>
          </a:bodyPr>
          <a:lstStyle/>
          <a:p>
            <a:pPr algn="ctr"/>
            <a:r>
              <a:rPr lang="ja-JP" altLang="en-US" sz="2200" b="1" u="sng" cap="none" spc="0" dirty="0" smtClean="0">
                <a:ln w="0"/>
                <a:solidFill>
                  <a:srgbClr val="000099"/>
                </a:solidFill>
                <a:effectLst>
                  <a:outerShdw blurRad="38100" dist="25400" dir="5400000" algn="ctr" rotWithShape="0">
                    <a:srgbClr val="6E747A">
                      <a:alpha val="43000"/>
                    </a:srgbClr>
                  </a:outerShdw>
                </a:effectLst>
              </a:rPr>
              <a:t>私たちは皆さまを応援しています</a:t>
            </a:r>
            <a:endParaRPr lang="ja-JP" altLang="en-US" sz="2200" b="1" u="sng" cap="none" spc="0" dirty="0">
              <a:ln w="0"/>
              <a:solidFill>
                <a:srgbClr val="000099"/>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713941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RESPONSE_KEYRANGE" val="1-100"/>
</p:tagLst>
</file>

<file path=ppt/tags/tag2.xml><?xml version="1.0" encoding="utf-8"?>
<p:tagLst xmlns:a="http://schemas.openxmlformats.org/drawingml/2006/main" xmlns:r="http://schemas.openxmlformats.org/officeDocument/2006/relationships" xmlns:p="http://schemas.openxmlformats.org/presentationml/2006/main">
  <p:tag name="ARS_KEYPADPARA_OPTIONMODE" val="0"/>
  <p:tag name="ARS_RESPONSEPARA_NAMEMODE" val="1"/>
  <p:tag name="ARS_RESPONSEPARA_CANVOTE" val="cvAll"/>
  <p:tag name="ARS_RESPONSETYPE" val="None"/>
  <p:tag name="ARS_KEYPADPARA_MODIFY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258</Words>
  <Application>Microsoft Office PowerPoint</Application>
  <PresentationFormat>A4 210 x 297 mm</PresentationFormat>
  <Paragraphs>51</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UD デジタル 教科書体 N-B</vt:lpstr>
      <vt:lpstr>UD デジタル 教科書体 NP-B</vt:lpstr>
      <vt:lpstr>UD デジタル 教科書体 N-R</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　信浩</dc:creator>
  <cp:lastModifiedBy>原　るみ子</cp:lastModifiedBy>
  <cp:revision>80</cp:revision>
  <cp:lastPrinted>2020-04-17T11:00:10Z</cp:lastPrinted>
  <dcterms:created xsi:type="dcterms:W3CDTF">2020-04-09T04:03:51Z</dcterms:created>
  <dcterms:modified xsi:type="dcterms:W3CDTF">2020-04-20T02:24:10Z</dcterms:modified>
</cp:coreProperties>
</file>